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64" r:id="rId5"/>
    <p:sldId id="257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0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01AC-6C0D-41DE-97FA-CA1FD94A004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183EB6F2-2932-4043-B7BE-BD949FB880C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2661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01AC-6C0D-41DE-97FA-CA1FD94A004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B6F2-2932-4043-B7BE-BD949FB880C1}" type="slidenum">
              <a:rPr lang="ru-RU" smtClean="0"/>
              <a:t>‹#›</a:t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707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01AC-6C0D-41DE-97FA-CA1FD94A004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B6F2-2932-4043-B7BE-BD949FB880C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857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01AC-6C0D-41DE-97FA-CA1FD94A004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B6F2-2932-4043-B7BE-BD949FB880C1}" type="slidenum">
              <a:rPr lang="ru-RU" smtClean="0"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466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01AC-6C0D-41DE-97FA-CA1FD94A004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B6F2-2932-4043-B7BE-BD949FB880C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2773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01AC-6C0D-41DE-97FA-CA1FD94A004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B6F2-2932-4043-B7BE-BD949FB880C1}" type="slidenum">
              <a:rPr lang="ru-RU" smtClean="0"/>
              <a:t>‹#›</a:t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2526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01AC-6C0D-41DE-97FA-CA1FD94A004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B6F2-2932-4043-B7BE-BD949FB880C1}" type="slidenum">
              <a:rPr lang="ru-RU" smtClean="0"/>
              <a:t>‹#›</a:t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736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01AC-6C0D-41DE-97FA-CA1FD94A004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B6F2-2932-4043-B7BE-BD949FB880C1}" type="slidenum">
              <a:rPr lang="ru-RU" smtClean="0"/>
              <a:t>‹#›</a:t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0679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01AC-6C0D-41DE-97FA-CA1FD94A004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B6F2-2932-4043-B7BE-BD949FB88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281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01AC-6C0D-41DE-97FA-CA1FD94A004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B6F2-2932-4043-B7BE-BD949FB880C1}" type="slidenum">
              <a:rPr lang="ru-RU" smtClean="0"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0310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8B2601AC-6C0D-41DE-97FA-CA1FD94A004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B6F2-2932-4043-B7BE-BD949FB880C1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0972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601AC-6C0D-41DE-97FA-CA1FD94A004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183EB6F2-2932-4043-B7BE-BD949FB880C1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7750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docs.cntd.ru/document/420284277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6412368-7E6B-4064-B6FA-72DF6DA0C2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014FE20-9BCC-4219-A8AD-B1C110BD55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517358-AB1C-EDEC-EEB7-70783F4318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2617" y="976508"/>
            <a:ext cx="5525305" cy="2367221"/>
          </a:xfrm>
        </p:spPr>
        <p:txBody>
          <a:bodyPr>
            <a:normAutofit/>
          </a:bodyPr>
          <a:lstStyle/>
          <a:p>
            <a:r>
              <a:rPr lang="ru-RU" sz="4600" dirty="0"/>
              <a:t>Стандартизация и сертификация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9FC4E6D-2A37-63D6-BEE9-C414823A90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52617" y="3531204"/>
            <a:ext cx="5530919" cy="1606576"/>
          </a:xfrm>
        </p:spPr>
        <p:txBody>
          <a:bodyPr>
            <a:normAutofit/>
          </a:bodyPr>
          <a:lstStyle/>
          <a:p>
            <a:r>
              <a:rPr lang="ru-RU" dirty="0"/>
              <a:t>общие положения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661C966-C6C8-4667-903D-E68521C357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2618" y="3528543"/>
            <a:ext cx="5536119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6439133-030D-427C-AADE-2B48B19917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477388" y="482171"/>
            <a:ext cx="4074533" cy="5149101"/>
            <a:chOff x="7477388" y="482171"/>
            <a:chExt cx="4074533" cy="514910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C11378B-6628-411A-9A79-CF10232D7D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77388" y="482171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8E6BF6A-26B8-45E6-887E-FE78A7984F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90447" y="812507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82388B0B-738B-4313-8674-79D97E74A0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51624" y="977965"/>
            <a:ext cx="3119444" cy="4135339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76FEFE5-1D27-F13A-736B-DD130BB666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6373" y="1649879"/>
            <a:ext cx="2799103" cy="279910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DF84359-5DD6-461B-9519-90AA2F46C1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90BC892-CE86-41EE-8A3B-2178D5170C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8650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3FC2C54-7B45-404D-A519-1BF7DD18D3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5" name="Picture 13">
            <a:extLst>
              <a:ext uri="{FF2B5EF4-FFF2-40B4-BE49-F238E27FC236}">
                <a16:creationId xmlns:a16="http://schemas.microsoft.com/office/drawing/2014/main" id="{A75017EA-9B66-4D89-A855-823DFCDE93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46" name="Straight Connector 15">
            <a:extLst>
              <a:ext uri="{FF2B5EF4-FFF2-40B4-BE49-F238E27FC236}">
                <a16:creationId xmlns:a16="http://schemas.microsoft.com/office/drawing/2014/main" id="{2F41A41A-D714-4F7E-A8AF-D83C6CF071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17">
            <a:extLst>
              <a:ext uri="{FF2B5EF4-FFF2-40B4-BE49-F238E27FC236}">
                <a16:creationId xmlns:a16="http://schemas.microsoft.com/office/drawing/2014/main" id="{310BEE2E-3B4C-4FB1-AAEE-BEA7CD2E79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48" name="Rectangle 19">
            <a:extLst>
              <a:ext uri="{FF2B5EF4-FFF2-40B4-BE49-F238E27FC236}">
                <a16:creationId xmlns:a16="http://schemas.microsoft.com/office/drawing/2014/main" id="{EB55FBD9-83BB-4178-B458-A7F49897F8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21">
            <a:extLst>
              <a:ext uri="{FF2B5EF4-FFF2-40B4-BE49-F238E27FC236}">
                <a16:creationId xmlns:a16="http://schemas.microsoft.com/office/drawing/2014/main" id="{EB0D25BA-6756-4D79-B309-B95AF2E5A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41A71A-F213-68F8-6B2E-B588A369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73476" y="812507"/>
            <a:ext cx="3190864" cy="2616491"/>
          </a:xfrm>
        </p:spPr>
        <p:txBody>
          <a:bodyPr vert="horz" lIns="91440" tIns="45720" rIns="91440" bIns="0" rtlCol="0" anchor="b">
            <a:noAutofit/>
          </a:bodyPr>
          <a:lstStyle/>
          <a:p>
            <a:r>
              <a:rPr lang="en-US" sz="1600" dirty="0"/>
              <a:t>Начало современной истории развития стандартизации и сертификации было заложено учреждением в 1875 году Международного бюро мер и весов, а также принятием Международной метрической конвенции, под которой подписались представители 19 государств. </a:t>
            </a:r>
          </a:p>
        </p:txBody>
      </p:sp>
      <p:grpSp>
        <p:nvGrpSpPr>
          <p:cNvPr id="50" name="Group 23">
            <a:extLst>
              <a:ext uri="{FF2B5EF4-FFF2-40B4-BE49-F238E27FC236}">
                <a16:creationId xmlns:a16="http://schemas.microsoft.com/office/drawing/2014/main" id="{F19258D1-DD3C-4F46-AEDD-EB5A6BFEEF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32237" y="482171"/>
            <a:ext cx="7560115" cy="5149101"/>
            <a:chOff x="7463258" y="583365"/>
            <a:chExt cx="7560115" cy="5181928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092B7E0-5B14-4566-B246-0E598D7761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3258" y="583365"/>
              <a:ext cx="7560115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25">
              <a:extLst>
                <a:ext uri="{FF2B5EF4-FFF2-40B4-BE49-F238E27FC236}">
                  <a16:creationId xmlns:a16="http://schemas.microsoft.com/office/drawing/2014/main" id="{A60E61D6-3BAA-49EE-8921-D200622F6D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76317" y="915807"/>
              <a:ext cx="6928279" cy="4494927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" name="Рисунок 5" descr="Изображение выглядит как часы&#10;&#10;Автоматически созданное описание">
            <a:extLst>
              <a:ext uri="{FF2B5EF4-FFF2-40B4-BE49-F238E27FC236}">
                <a16:creationId xmlns:a16="http://schemas.microsoft.com/office/drawing/2014/main" id="{2942F62A-252D-745A-EBFE-426A83E02F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908" r="-1" b="10409"/>
          <a:stretch/>
        </p:blipFill>
        <p:spPr>
          <a:xfrm>
            <a:off x="1271223" y="1116345"/>
            <a:ext cx="3059596" cy="184904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BC95D2A-4D1F-B7A7-5B3C-AB4BF6648AD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1401" r="1" b="13376"/>
          <a:stretch/>
        </p:blipFill>
        <p:spPr>
          <a:xfrm>
            <a:off x="4494544" y="1114596"/>
            <a:ext cx="3053711" cy="185079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EEDBC0F-4437-DA51-3532-ABE946135EF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7336" b="-2"/>
          <a:stretch/>
        </p:blipFill>
        <p:spPr>
          <a:xfrm>
            <a:off x="1265033" y="3129978"/>
            <a:ext cx="3059596" cy="1849041"/>
          </a:xfrm>
          <a:prstGeom prst="rect">
            <a:avLst/>
          </a:prstGeom>
        </p:spPr>
      </p:pic>
      <p:pic>
        <p:nvPicPr>
          <p:cNvPr id="4" name="Объект 3">
            <a:extLst>
              <a:ext uri="{FF2B5EF4-FFF2-40B4-BE49-F238E27FC236}">
                <a16:creationId xmlns:a16="http://schemas.microsoft.com/office/drawing/2014/main" id="{88288382-15FF-981B-59B7-920B6180E6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6"/>
          <a:srcRect t="23695" b="15697"/>
          <a:stretch/>
        </p:blipFill>
        <p:spPr>
          <a:xfrm>
            <a:off x="4494544" y="3129978"/>
            <a:ext cx="3053711" cy="1850790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0FBBC1F-14D5-42C1-8509-04935CCECE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80960" y="3526496"/>
            <a:ext cx="284442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1B897C29-07FF-4C8A-8762-2E23F3A04A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4EFDC5F-BC73-4CF6-B788-70EB5CD5B0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4463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827D5F-E56E-ADA2-CCC4-CB3BB2D8B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9134" y="125509"/>
            <a:ext cx="11090494" cy="1049235"/>
          </a:xfrm>
        </p:spPr>
        <p:txBody>
          <a:bodyPr>
            <a:noAutofit/>
          </a:bodyPr>
          <a:lstStyle/>
          <a:p>
            <a:r>
              <a:rPr lang="ru-RU" sz="2000" dirty="0"/>
              <a:t>В России первые понятия о стандартах можно встретить в документах, относящихся ко временам правления Ивана Грозного. Стандартные калибры — кружала — были введены для измерения пушечных ядер. Во времена Петра I были изданы государственные указы о введении специальных стандартов для областей судостроения и вооружения. После революции 1917 года в истории российской сертификации можно выделить следующие вехи: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A85664-F02B-E1D9-D916-582224AFEE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1925-26 </a:t>
            </a:r>
            <a:r>
              <a:rPr lang="ru-RU" dirty="0" err="1"/>
              <a:t>г.г</a:t>
            </a:r>
            <a:r>
              <a:rPr lang="ru-RU" dirty="0"/>
              <a:t>. — создание Комитета по стандартизации при Совете Труда и Обороны и разработка первых общесоюзных стандартов для металлопромышленности, некоторых товаров народного потребления и селекционной пшеницы;</a:t>
            </a:r>
          </a:p>
          <a:p>
            <a:r>
              <a:rPr lang="ru-RU" dirty="0"/>
              <a:t>1968 г. — разработка и утверждение комплекса государственных стандартов, одной из четырёх категорий которого стал ГОСТ;</a:t>
            </a:r>
          </a:p>
          <a:p>
            <a:r>
              <a:rPr lang="ru-RU" dirty="0"/>
              <a:t>1988 г. — принята система СЕПРО СЭВ, предусматривающая сертификацию взаимопоставляемой продукции в соответствии с международными и лучшими национальными стандартами. </a:t>
            </a:r>
          </a:p>
        </p:txBody>
      </p:sp>
    </p:spTree>
    <p:extLst>
      <p:ext uri="{BB962C8B-B14F-4D97-AF65-F5344CB8AC3E}">
        <p14:creationId xmlns:p14="http://schemas.microsoft.com/office/powerpoint/2010/main" val="537617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61FF7F-6063-E28A-49E6-776D36D2A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Международная организация по стандартизации, ИСО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7D87B622-8444-70F0-9ABB-B5B47DA2C1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50462" y="2390534"/>
            <a:ext cx="2926098" cy="27010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13E1D2-7E33-6303-04DD-E932050CE4B1}"/>
              </a:ext>
            </a:extLst>
          </p:cNvPr>
          <p:cNvSpPr txBox="1"/>
          <p:nvPr/>
        </p:nvSpPr>
        <p:spPr>
          <a:xfrm>
            <a:off x="4859070" y="2015734"/>
            <a:ext cx="6195784" cy="345061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/>
              <a:t>https://www.iso.org/ru/home.html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F8FCAC-EEBD-00F3-1F8F-92230053DF31}"/>
              </a:ext>
            </a:extLst>
          </p:cNvPr>
          <p:cNvSpPr txBox="1"/>
          <p:nvPr/>
        </p:nvSpPr>
        <p:spPr>
          <a:xfrm>
            <a:off x="4951234" y="2867501"/>
            <a:ext cx="610362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ИСО является глобальной сетью национальных органов по стандартизации. Членами организации являются национальные органы по стандартизации, которые представляют интересы своей страны в ИСО, а также представляют ИСО в своей стране.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B20E8A-0D21-EF9F-DDEC-CA87FAC89174}"/>
              </a:ext>
            </a:extLst>
          </p:cNvPr>
          <p:cNvSpPr txBox="1"/>
          <p:nvPr/>
        </p:nvSpPr>
        <p:spPr>
          <a:xfrm>
            <a:off x="4951234" y="4550265"/>
            <a:ext cx="61036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ИСО происходит от греческого слова "</a:t>
            </a:r>
            <a:r>
              <a:rPr lang="ru-RU" dirty="0" err="1"/>
              <a:t>isos</a:t>
            </a:r>
            <a:r>
              <a:rPr lang="ru-RU" dirty="0"/>
              <a:t>", что означает равный.</a:t>
            </a:r>
          </a:p>
        </p:txBody>
      </p:sp>
    </p:spTree>
    <p:extLst>
      <p:ext uri="{BB962C8B-B14F-4D97-AF65-F5344CB8AC3E}">
        <p14:creationId xmlns:p14="http://schemas.microsoft.com/office/powerpoint/2010/main" val="2915645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9A4214-B4A3-C8DD-2D54-9E6FC1BFE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159489"/>
            <a:ext cx="9603275" cy="1694266"/>
          </a:xfrm>
        </p:spPr>
        <p:txBody>
          <a:bodyPr>
            <a:normAutofit/>
          </a:bodyPr>
          <a:lstStyle/>
          <a:p>
            <a:r>
              <a:rPr lang="ru-RU" dirty="0"/>
              <a:t>Стандартизация – это деятельность по установлению правил, норм и характеристик в целях обеспечения: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12A27B-59AA-B8F7-B6CC-3F08BFBB5C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единства измерений;</a:t>
            </a:r>
          </a:p>
          <a:p>
            <a:r>
              <a:rPr lang="ru-RU" dirty="0"/>
              <a:t>качества продукции, услуг и работ в соответствии с уровнем развития техники, технологии и науки;</a:t>
            </a:r>
          </a:p>
          <a:p>
            <a:r>
              <a:rPr lang="ru-RU" dirty="0"/>
              <a:t>обороноспособности и мобилизационной готовности страны и т.д.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4898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822946-708C-8D72-A395-0FB4A4502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8" y="443012"/>
            <a:ext cx="9603275" cy="1049235"/>
          </a:xfrm>
        </p:spPr>
        <p:txBody>
          <a:bodyPr>
            <a:normAutofit fontScale="90000"/>
          </a:bodyPr>
          <a:lstStyle/>
          <a:p>
            <a:r>
              <a:rPr lang="ru-RU" dirty="0"/>
              <a:t>В зависимости от сферы, на которую распространяется действие стандартов и категорий, различают: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1750DA-FA9C-0A8B-FDBC-99A119B847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Стандарты отдельного предприятия;</a:t>
            </a:r>
          </a:p>
          <a:p>
            <a:r>
              <a:rPr lang="ru-RU" dirty="0"/>
              <a:t>Отраслевые стандарты;</a:t>
            </a:r>
          </a:p>
          <a:p>
            <a:r>
              <a:rPr lang="ru-RU" dirty="0"/>
              <a:t>ГОСТ или межгосударственные стандарты;</a:t>
            </a:r>
          </a:p>
          <a:p>
            <a:r>
              <a:rPr lang="ru-RU" dirty="0"/>
              <a:t>ГОСТ Р (государственные стандарты России);</a:t>
            </a:r>
          </a:p>
          <a:p>
            <a:r>
              <a:rPr lang="ru-RU" dirty="0"/>
              <a:t>Стандарты региональные;</a:t>
            </a:r>
          </a:p>
          <a:p>
            <a:r>
              <a:rPr lang="ru-RU" dirty="0"/>
              <a:t>Стандарты международные.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3589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5C3D674-3D59-4E93-80CA-0C0A9095E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884B8F8-FDC9-498B-9960-5D7260AFCB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3896" y="1847088"/>
            <a:ext cx="417737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23C12D-B8E1-B7C0-8F6F-A26FB173E0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502" y="804520"/>
            <a:ext cx="6014806" cy="1049235"/>
          </a:xfrm>
        </p:spPr>
        <p:txBody>
          <a:bodyPr>
            <a:normAutofit/>
          </a:bodyPr>
          <a:lstStyle/>
          <a:p>
            <a:r>
              <a:rPr lang="ru-RU" sz="1800" dirty="0"/>
              <a:t>Федеральный закон "О стандартизации в Российской Федерации" от 29.06.2015 N 162-ФЗ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2A81E1-BCBE-426B-8C09-33274E6940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4B6C80-C582-FB6E-FC33-A8EFDCBCBF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260" y="2015732"/>
            <a:ext cx="6794205" cy="345061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ru-RU" sz="1700" dirty="0"/>
              <a:t>устанавливает правовые основы стандартизации в Российской Федерации, в том числе функционирования национальной системы стандартизации, и направлен на обеспечение проведения единой государственной политики в сфере стандартизации. </a:t>
            </a:r>
          </a:p>
          <a:p>
            <a:pPr>
              <a:lnSpc>
                <a:spcPct val="110000"/>
              </a:lnSpc>
            </a:pPr>
            <a:r>
              <a:rPr lang="ru-RU" sz="1700" dirty="0"/>
              <a:t>закон регулирует отношения в сфере стандартизации, включая отношения, возникающие при разработке (ведении), утверждении, изменении (актуализации), отмене, опубликовании и применении документов по стандартизации.</a:t>
            </a:r>
          </a:p>
          <a:p>
            <a:pPr>
              <a:lnSpc>
                <a:spcPct val="110000"/>
              </a:lnSpc>
            </a:pPr>
            <a:r>
              <a:rPr lang="en-US" sz="1700" dirty="0">
                <a:hlinkClick r:id="rId2"/>
              </a:rPr>
              <a:t>https://docs.cntd.ru/document/420284277</a:t>
            </a:r>
            <a:r>
              <a:rPr lang="ru-RU" sz="1700" dirty="0"/>
              <a:t>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0434DD2-7095-7983-11B0-6950D63B6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4907" y="667020"/>
            <a:ext cx="3299191" cy="466076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9D1DDD4-5BB3-45BA-B9B3-06B62299AD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24DAE64-2302-42EA-8239-F2F0775CA5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79345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>
            <a:extLst>
              <a:ext uri="{FF2B5EF4-FFF2-40B4-BE49-F238E27FC236}">
                <a16:creationId xmlns:a16="http://schemas.microsoft.com/office/drawing/2014/main" id="{229EBC19-3C8E-4324-29D5-9235A1D714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079" y="276448"/>
            <a:ext cx="11791507" cy="518989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Стандартизация — деятельность по установлению правил и характеристик с целью их добровольного многократного использования, направленная на достижение упорядоченности в сферах производства и обращения продукции и повышение конкурентоспособности продукции, работ или услуг.</a:t>
            </a:r>
          </a:p>
          <a:p>
            <a:r>
              <a:rPr lang="ru-RU" dirty="0"/>
              <a:t>Сертификация — форма осуществляемого органом по сертификации подтверждения соответствия объектов требованиям технических регламентов, положениям стандартов или условиям договоров.</a:t>
            </a:r>
          </a:p>
          <a:p>
            <a:r>
              <a:rPr lang="ru-RU" dirty="0"/>
              <a:t>Стандарт — документ, в котором с целью добровольного многократного использования устанавливаются характеристики продукции, правила осуществления и характеристики процессов производства, эксплуатации, хранения, перевозки, реализации и утилизации, выполнения работ или оказания услуг. Он также может содержать требования к терминологии, символике, упаковке, маркировке или этикеткам и правилам их нанесения.</a:t>
            </a:r>
          </a:p>
          <a:p>
            <a:r>
              <a:rPr lang="ru-RU" dirty="0"/>
              <a:t>Сертификат соответствия — документ, удостоверяющий соответствие объекта требованиям технических регламентов, положениям стандартов или условиям договоров, необходим для идентификации товара</a:t>
            </a:r>
          </a:p>
        </p:txBody>
      </p:sp>
    </p:spTree>
    <p:extLst>
      <p:ext uri="{BB962C8B-B14F-4D97-AF65-F5344CB8AC3E}">
        <p14:creationId xmlns:p14="http://schemas.microsoft.com/office/powerpoint/2010/main" val="2193901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DA35F2A-BC6A-4485-ACA0-3D9155D3C5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603BBD1-F027-426A-AF27-9E36D37D74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3BB7247-163A-4496-9EC4-1913876574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32239" y="482171"/>
            <a:ext cx="6091791" cy="5149101"/>
            <a:chOff x="5446003" y="583365"/>
            <a:chExt cx="6091790" cy="5181928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B2D327D-E1F7-4A35-9266-D2313C702A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46003" y="583365"/>
              <a:ext cx="6091790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7206862-6434-4365-A991-B62B5A1A1B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64828" y="915807"/>
              <a:ext cx="5461779" cy="4494927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054C9AF-FEC1-D7FF-46DA-F61D1B659B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528" r="9510" b="-2"/>
          <a:stretch/>
        </p:blipFill>
        <p:spPr>
          <a:xfrm>
            <a:off x="1266519" y="1116346"/>
            <a:ext cx="2328669" cy="3865108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729F16E-E141-4064-88CF-1304631020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04301" y="1847088"/>
            <a:ext cx="354251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6790D0-9E6B-3FF4-27D6-ECB756BD80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2821" y="2015732"/>
            <a:ext cx="4780072" cy="345061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ru-RU" sz="1600" dirty="0"/>
              <a:t>Сертификат качества – это товаросопроводительный документ, который подтверждает соответствие товара показателям качества, требованиям безопасности для жизни и здоровья людей, техническим характеристикам, требованиям природной окружающей среды, предусмотренным условиями договора. </a:t>
            </a:r>
          </a:p>
          <a:p>
            <a:pPr>
              <a:lnSpc>
                <a:spcPct val="110000"/>
              </a:lnSpc>
            </a:pPr>
            <a:r>
              <a:rPr lang="ru-RU" sz="1600" dirty="0"/>
              <a:t>Центр сертификации — это аккредитованная организация, уполномоченная на проведение обязательного и добровольного подтверждения соответствия продукции по требованиям утвержденных стандартов.</a:t>
            </a:r>
          </a:p>
          <a:p>
            <a:pPr>
              <a:lnSpc>
                <a:spcPct val="110000"/>
              </a:lnSpc>
            </a:pPr>
            <a:endParaRPr lang="ru-RU" sz="11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AC7EF37-C3C9-4AAD-B903-6A51781268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DC715A8-ABE1-48DF-9F59-050D68464D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09CAB0B-6A8A-A2AB-20C9-E9C018F01E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3227" y="1113181"/>
            <a:ext cx="2717120" cy="3865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079204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120</TotalTime>
  <Words>592</Words>
  <Application>Microsoft Office PowerPoint</Application>
  <PresentationFormat>Широкоэкранный</PresentationFormat>
  <Paragraphs>32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Gill Sans MT</vt:lpstr>
      <vt:lpstr>Галерея</vt:lpstr>
      <vt:lpstr>Стандартизация и сертификация</vt:lpstr>
      <vt:lpstr>Начало современной истории развития стандартизации и сертификации было заложено учреждением в 1875 году Международного бюро мер и весов, а также принятием Международной метрической конвенции, под которой подписались представители 19 государств. </vt:lpstr>
      <vt:lpstr>В России первые понятия о стандартах можно встретить в документах, относящихся ко временам правления Ивана Грозного. Стандартные калибры — кружала — были введены для измерения пушечных ядер. Во времена Петра I были изданы государственные указы о введении специальных стандартов для областей судостроения и вооружения. После революции 1917 года в истории российской сертификации можно выделить следующие вехи:</vt:lpstr>
      <vt:lpstr>Международная организация по стандартизации, ИСО</vt:lpstr>
      <vt:lpstr>Стандартизация – это деятельность по установлению правил, норм и характеристик в целях обеспечения:</vt:lpstr>
      <vt:lpstr>В зависимости от сферы, на которую распространяется действие стандартов и категорий, различают:</vt:lpstr>
      <vt:lpstr>Федеральный закон "О стандартизации в Российской Федерации" от 29.06.2015 N 162-ФЗ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Стандартизация и сертификация общие положения</dc:title>
  <dc:creator>Татьяна Зайнуллина</dc:creator>
  <cp:lastModifiedBy>Татьяна Зайнуллина</cp:lastModifiedBy>
  <cp:revision>11</cp:revision>
  <dcterms:created xsi:type="dcterms:W3CDTF">2023-01-27T07:51:21Z</dcterms:created>
  <dcterms:modified xsi:type="dcterms:W3CDTF">2023-01-31T06:27:03Z</dcterms:modified>
</cp:coreProperties>
</file>